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5" r:id="rId6"/>
    <p:sldId id="264" r:id="rId7"/>
    <p:sldId id="263" r:id="rId8"/>
    <p:sldId id="262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51" autoAdjust="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8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5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1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0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3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5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6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04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2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B745C-E3B2-44B3-A7DA-90DE86A2F43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7FFC0-6C8F-4AFD-8E39-18E3AC61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3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13571"/>
            <a:ext cx="9144000" cy="2387600"/>
          </a:xfrm>
        </p:spPr>
        <p:txBody>
          <a:bodyPr/>
          <a:lstStyle/>
          <a:p>
            <a:r>
              <a:rPr lang="en-US" noProof="0" dirty="0" smtClean="0"/>
              <a:t>Proto-cell: status and plans </a:t>
            </a:r>
            <a:endParaRPr lang="en-US" noProof="0" dirty="0"/>
          </a:p>
        </p:txBody>
      </p:sp>
      <p:sp>
        <p:nvSpPr>
          <p:cNvPr id="3" name="TextBox 2"/>
          <p:cNvSpPr txBox="1"/>
          <p:nvPr/>
        </p:nvSpPr>
        <p:spPr>
          <a:xfrm>
            <a:off x="3323493" y="3501171"/>
            <a:ext cx="6110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/>
              <a:t>Collaboration</a:t>
            </a:r>
            <a:r>
              <a:rPr lang="de-DE" sz="3200" dirty="0" smtClean="0"/>
              <a:t> </a:t>
            </a:r>
            <a:r>
              <a:rPr lang="de-DE" sz="3200" dirty="0" err="1" smtClean="0"/>
              <a:t>meeting</a:t>
            </a:r>
            <a:r>
              <a:rPr lang="de-DE" sz="3200" dirty="0" smtClean="0"/>
              <a:t> 21.02.2024</a:t>
            </a:r>
          </a:p>
          <a:p>
            <a:pPr algn="ctr"/>
            <a:r>
              <a:rPr lang="de-DE" sz="3200" dirty="0" smtClean="0"/>
              <a:t>Axel </a:t>
            </a:r>
            <a:r>
              <a:rPr lang="de-DE" sz="3200" dirty="0" err="1" smtClean="0"/>
              <a:t>Brunold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13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What's next ? 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>
                <a:latin typeface="+mj-lt"/>
              </a:rPr>
              <a:t>Put an MMC into the Proto-cell together with a </a:t>
            </a:r>
            <a:r>
              <a:rPr lang="en-US" noProof="0" dirty="0" smtClean="0">
                <a:latin typeface="+mj-lt"/>
              </a:rPr>
              <a:t>heater</a:t>
            </a:r>
          </a:p>
          <a:p>
            <a:r>
              <a:rPr lang="de-DE" dirty="0" smtClean="0">
                <a:latin typeface="+mj-lt"/>
              </a:rPr>
              <a:t>Test </a:t>
            </a:r>
            <a:r>
              <a:rPr lang="de-DE" dirty="0" err="1" smtClean="0">
                <a:latin typeface="+mj-lt"/>
              </a:rPr>
              <a:t>sensitivity</a:t>
            </a:r>
            <a:r>
              <a:rPr lang="de-DE" dirty="0" smtClean="0">
                <a:latin typeface="+mj-lt"/>
              </a:rPr>
              <a:t> </a:t>
            </a:r>
            <a:r>
              <a:rPr lang="de-DE" dirty="0" err="1" smtClean="0">
                <a:latin typeface="+mj-lt"/>
              </a:rPr>
              <a:t>of</a:t>
            </a:r>
            <a:r>
              <a:rPr lang="de-DE" dirty="0" smtClean="0">
                <a:latin typeface="+mj-lt"/>
              </a:rPr>
              <a:t> MMC in liquid </a:t>
            </a:r>
            <a:r>
              <a:rPr lang="de-DE" dirty="0" err="1" smtClean="0">
                <a:latin typeface="+mj-lt"/>
              </a:rPr>
              <a:t>helium</a:t>
            </a:r>
            <a:endParaRPr lang="en-US" noProof="0" dirty="0" smtClean="0">
              <a:latin typeface="+mj-lt"/>
            </a:endParaRPr>
          </a:p>
          <a:p>
            <a:r>
              <a:rPr lang="en-US" noProof="0" dirty="0" smtClean="0">
                <a:latin typeface="+mj-lt"/>
              </a:rPr>
              <a:t>Check if phonons can be detected  </a:t>
            </a:r>
          </a:p>
          <a:p>
            <a:r>
              <a:rPr lang="en-US" noProof="0" dirty="0" smtClean="0">
                <a:latin typeface="+mj-lt"/>
              </a:rPr>
              <a:t>Go to next larger cell </a:t>
            </a:r>
            <a:endParaRPr lang="en-US" noProof="0" dirty="0" smtClean="0">
              <a:latin typeface="+mj-lt"/>
            </a:endParaRPr>
          </a:p>
          <a:p>
            <a:pPr lvl="1"/>
            <a:r>
              <a:rPr lang="de-DE" dirty="0" smtClean="0">
                <a:latin typeface="+mj-lt"/>
              </a:rPr>
              <a:t>Test </a:t>
            </a:r>
            <a:r>
              <a:rPr lang="de-DE" dirty="0" err="1" smtClean="0">
                <a:latin typeface="+mj-lt"/>
              </a:rPr>
              <a:t>superconducting</a:t>
            </a:r>
            <a:r>
              <a:rPr lang="de-DE" dirty="0" smtClean="0">
                <a:latin typeface="+mj-lt"/>
              </a:rPr>
              <a:t> </a:t>
            </a:r>
            <a:r>
              <a:rPr lang="de-DE" dirty="0" err="1" smtClean="0">
                <a:latin typeface="+mj-lt"/>
              </a:rPr>
              <a:t>motors</a:t>
            </a:r>
            <a:endParaRPr lang="de-DE" dirty="0" smtClean="0">
              <a:latin typeface="+mj-lt"/>
            </a:endParaRPr>
          </a:p>
          <a:p>
            <a:pPr lvl="1"/>
            <a:r>
              <a:rPr lang="de-DE" noProof="0" dirty="0" err="1" smtClean="0">
                <a:latin typeface="+mj-lt"/>
              </a:rPr>
              <a:t>Detection</a:t>
            </a:r>
            <a:r>
              <a:rPr lang="de-DE" noProof="0" dirty="0" smtClean="0">
                <a:latin typeface="+mj-lt"/>
              </a:rPr>
              <a:t> </a:t>
            </a:r>
            <a:r>
              <a:rPr lang="de-DE" noProof="0" dirty="0" err="1" smtClean="0">
                <a:latin typeface="+mj-lt"/>
              </a:rPr>
              <a:t>of</a:t>
            </a:r>
            <a:r>
              <a:rPr lang="de-DE" noProof="0" dirty="0" smtClean="0">
                <a:latin typeface="+mj-lt"/>
              </a:rPr>
              <a:t> UV-photons</a:t>
            </a:r>
          </a:p>
          <a:p>
            <a:pPr lvl="1"/>
            <a:r>
              <a:rPr lang="de-DE" dirty="0" smtClean="0">
                <a:latin typeface="+mj-lt"/>
              </a:rPr>
              <a:t>Search </a:t>
            </a:r>
            <a:r>
              <a:rPr lang="de-DE" dirty="0" err="1" smtClean="0">
                <a:latin typeface="+mj-lt"/>
              </a:rPr>
              <a:t>for</a:t>
            </a:r>
            <a:r>
              <a:rPr lang="de-DE" dirty="0" smtClean="0">
                <a:latin typeface="+mj-lt"/>
              </a:rPr>
              <a:t> </a:t>
            </a:r>
            <a:r>
              <a:rPr lang="de-DE" dirty="0" err="1" smtClean="0">
                <a:latin typeface="+mj-lt"/>
              </a:rPr>
              <a:t>delayed</a:t>
            </a:r>
            <a:r>
              <a:rPr lang="de-DE" dirty="0" smtClean="0">
                <a:latin typeface="+mj-lt"/>
              </a:rPr>
              <a:t> </a:t>
            </a:r>
            <a:r>
              <a:rPr lang="de-DE" dirty="0" err="1" smtClean="0">
                <a:latin typeface="+mj-lt"/>
              </a:rPr>
              <a:t>triplet</a:t>
            </a:r>
            <a:r>
              <a:rPr lang="de-DE" dirty="0" smtClean="0">
                <a:latin typeface="+mj-lt"/>
              </a:rPr>
              <a:t> </a:t>
            </a:r>
            <a:r>
              <a:rPr lang="de-DE" dirty="0" err="1" smtClean="0">
                <a:latin typeface="+mj-lt"/>
              </a:rPr>
              <a:t>signal</a:t>
            </a:r>
            <a:endParaRPr lang="de-DE" dirty="0" smtClean="0">
              <a:latin typeface="+mj-lt"/>
            </a:endParaRPr>
          </a:p>
          <a:p>
            <a:pPr lvl="1"/>
            <a:r>
              <a:rPr lang="de-DE" noProof="0" dirty="0" smtClean="0">
                <a:latin typeface="+mj-lt"/>
              </a:rPr>
              <a:t>….</a:t>
            </a:r>
          </a:p>
          <a:p>
            <a:pPr lvl="1"/>
            <a:endParaRPr lang="en-US" noProof="0" dirty="0" smtClean="0">
              <a:latin typeface="+mj-lt"/>
            </a:endParaRP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223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Proto-cell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338" y="2111693"/>
            <a:ext cx="5263662" cy="1550621"/>
          </a:xfrm>
        </p:spPr>
        <p:txBody>
          <a:bodyPr>
            <a:normAutofit/>
          </a:bodyPr>
          <a:lstStyle/>
          <a:p>
            <a:r>
              <a:rPr lang="en-US" noProof="0" dirty="0" smtClean="0">
                <a:latin typeface="+mj-lt"/>
              </a:rPr>
              <a:t>Volume of 280ml</a:t>
            </a:r>
          </a:p>
          <a:p>
            <a:r>
              <a:rPr lang="en-US" noProof="0" dirty="0" smtClean="0">
                <a:latin typeface="+mj-lt"/>
              </a:rPr>
              <a:t>Equipped with a He level meter</a:t>
            </a:r>
          </a:p>
          <a:p>
            <a:r>
              <a:rPr lang="en-US" noProof="0" dirty="0" smtClean="0">
                <a:latin typeface="+mj-lt"/>
              </a:rPr>
              <a:t>12 </a:t>
            </a:r>
            <a:r>
              <a:rPr lang="en-US" noProof="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pins</a:t>
            </a:r>
            <a:r>
              <a:rPr lang="en-US" noProof="0" dirty="0" smtClean="0">
                <a:latin typeface="+mj-lt"/>
              </a:rPr>
              <a:t> for electrical connections</a:t>
            </a:r>
          </a:p>
          <a:p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08" y="230188"/>
            <a:ext cx="4806462" cy="6407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7723" y="3064382"/>
            <a:ext cx="132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</a:t>
            </a:r>
            <a:r>
              <a:rPr lang="de-DE" dirty="0" err="1" smtClean="0">
                <a:solidFill>
                  <a:schemeClr val="bg1"/>
                </a:solidFill>
              </a:rPr>
              <a:t>ndium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seal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33792" y="365125"/>
            <a:ext cx="18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f</a:t>
            </a:r>
            <a:r>
              <a:rPr lang="de-DE" dirty="0" err="1" smtClean="0">
                <a:solidFill>
                  <a:schemeClr val="bg1"/>
                </a:solidFill>
              </a:rPr>
              <a:t>ill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line</a:t>
            </a:r>
            <a:r>
              <a:rPr lang="de-DE" dirty="0" smtClean="0">
                <a:solidFill>
                  <a:schemeClr val="bg1"/>
                </a:solidFill>
              </a:rPr>
              <a:t>/</a:t>
            </a:r>
            <a:r>
              <a:rPr lang="de-DE" dirty="0" err="1" smtClean="0">
                <a:solidFill>
                  <a:schemeClr val="bg1"/>
                </a:solidFill>
              </a:rPr>
              <a:t>capillary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2484" y="68567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l</a:t>
            </a:r>
            <a:r>
              <a:rPr lang="de-DE" dirty="0" err="1" smtClean="0">
                <a:solidFill>
                  <a:schemeClr val="bg1"/>
                </a:solidFill>
              </a:rPr>
              <a:t>evel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meter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6803" y="3292982"/>
            <a:ext cx="195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</a:t>
            </a:r>
            <a:r>
              <a:rPr lang="de-DE" dirty="0" err="1" smtClean="0">
                <a:solidFill>
                  <a:schemeClr val="bg1"/>
                </a:solidFill>
              </a:rPr>
              <a:t>etector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wiring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804484" y="1055004"/>
            <a:ext cx="537411" cy="144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1"/>
          </p:cNvCxnSpPr>
          <p:nvPr/>
        </p:nvCxnSpPr>
        <p:spPr>
          <a:xfrm flipH="1">
            <a:off x="9252439" y="549791"/>
            <a:ext cx="2813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0828421" y="2534653"/>
            <a:ext cx="352926" cy="529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620000" y="2245895"/>
            <a:ext cx="385011" cy="1047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9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First cryo test run (happening right now)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681" y="1864165"/>
            <a:ext cx="10515600" cy="4351338"/>
          </a:xfrm>
        </p:spPr>
        <p:txBody>
          <a:bodyPr/>
          <a:lstStyle/>
          <a:p>
            <a:r>
              <a:rPr lang="en-US" noProof="0" dirty="0" smtClean="0">
                <a:latin typeface="+mj-lt"/>
              </a:rPr>
              <a:t>“Empty“ Proto-cell</a:t>
            </a:r>
          </a:p>
          <a:p>
            <a:r>
              <a:rPr lang="en-US" noProof="0" dirty="0" smtClean="0">
                <a:latin typeface="+mj-lt"/>
              </a:rPr>
              <a:t>Goals: </a:t>
            </a:r>
          </a:p>
          <a:p>
            <a:pPr lvl="1"/>
            <a:r>
              <a:rPr lang="en-US" noProof="0" dirty="0" smtClean="0">
                <a:latin typeface="+mj-lt"/>
              </a:rPr>
              <a:t>Verify that the cell is superfluid leak tight</a:t>
            </a:r>
          </a:p>
          <a:p>
            <a:pPr lvl="1"/>
            <a:r>
              <a:rPr lang="en-US" noProof="0" dirty="0" smtClean="0">
                <a:latin typeface="+mj-lt"/>
              </a:rPr>
              <a:t>Check functionality of the level meter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99" y="1825625"/>
            <a:ext cx="4592027" cy="3444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4" y="3837516"/>
            <a:ext cx="2876550" cy="2864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974" y="3988663"/>
            <a:ext cx="2498221" cy="2421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97455" y="3631962"/>
            <a:ext cx="101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Air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62513" y="3630520"/>
            <a:ext cx="94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Vakuum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259"/>
          <a:stretch/>
        </p:blipFill>
        <p:spPr>
          <a:xfrm>
            <a:off x="3007375" y="-16042"/>
            <a:ext cx="5809654" cy="68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70" y="-7144"/>
            <a:ext cx="9153524" cy="686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3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4"/>
          <a:stretch/>
        </p:blipFill>
        <p:spPr>
          <a:xfrm>
            <a:off x="3073598" y="-32084"/>
            <a:ext cx="5470327" cy="6890084"/>
          </a:xfrm>
        </p:spPr>
      </p:pic>
    </p:spTree>
    <p:extLst>
      <p:ext uri="{BB962C8B-B14F-4D97-AF65-F5344CB8AC3E}">
        <p14:creationId xmlns:p14="http://schemas.microsoft.com/office/powerpoint/2010/main" val="27582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21" y="0"/>
            <a:ext cx="5158979" cy="68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2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5"/>
          <a:stretch/>
        </p:blipFill>
        <p:spPr>
          <a:xfrm>
            <a:off x="3181350" y="-16042"/>
            <a:ext cx="5581650" cy="68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496" y="1064113"/>
            <a:ext cx="10515600" cy="1325563"/>
          </a:xfrm>
        </p:spPr>
        <p:txBody>
          <a:bodyPr/>
          <a:lstStyle/>
          <a:p>
            <a:r>
              <a:rPr lang="en-US" dirty="0" smtClean="0"/>
              <a:t>Level meter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296" y="346075"/>
            <a:ext cx="5763358" cy="327856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4496" y="2871094"/>
            <a:ext cx="7781925" cy="3338512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LC circuit </a:t>
            </a:r>
          </a:p>
          <a:p>
            <a:pPr lvl="1"/>
            <a:r>
              <a:rPr lang="en-US" dirty="0" smtClean="0">
                <a:latin typeface="+mj-lt"/>
              </a:rPr>
              <a:t>Coil on top of the cell</a:t>
            </a:r>
          </a:p>
          <a:p>
            <a:pPr lvl="1"/>
            <a:r>
              <a:rPr lang="en-US" dirty="0" smtClean="0">
                <a:latin typeface="+mj-lt"/>
              </a:rPr>
              <a:t>Outer tube and inner rod as the capacitor</a:t>
            </a:r>
          </a:p>
          <a:p>
            <a:r>
              <a:rPr lang="en-US" dirty="0" smtClean="0">
                <a:latin typeface="+mj-lt"/>
              </a:rPr>
              <a:t>Dielectric </a:t>
            </a:r>
            <a:r>
              <a:rPr lang="en-US" noProof="0" dirty="0" smtClean="0">
                <a:latin typeface="+mj-lt"/>
              </a:rPr>
              <a:t>constant</a:t>
            </a:r>
            <a:r>
              <a:rPr lang="en-US" dirty="0" smtClean="0">
                <a:latin typeface="+mj-lt"/>
              </a:rPr>
              <a:t> of rising liquid helium increases capacitance</a:t>
            </a:r>
          </a:p>
          <a:p>
            <a:r>
              <a:rPr lang="en-US" dirty="0" smtClean="0">
                <a:latin typeface="+mj-lt"/>
              </a:rPr>
              <a:t>Leads to change in resonance frequency</a:t>
            </a:r>
          </a:p>
          <a:p>
            <a:r>
              <a:rPr lang="en-US" dirty="0" smtClean="0">
                <a:latin typeface="+mj-lt"/>
              </a:rPr>
              <a:t>Can be seen with a network analyzer </a:t>
            </a:r>
            <a:endParaRPr 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76996" y="1176411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o</a:t>
            </a:r>
            <a:r>
              <a:rPr lang="de-DE" dirty="0" err="1" smtClean="0">
                <a:solidFill>
                  <a:schemeClr val="bg1"/>
                </a:solidFill>
              </a:rPr>
              <a:t>uter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tube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1160" y="2871094"/>
            <a:ext cx="288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</a:t>
            </a:r>
            <a:r>
              <a:rPr lang="de-DE" dirty="0" err="1" smtClean="0">
                <a:solidFill>
                  <a:schemeClr val="bg1"/>
                </a:solidFill>
              </a:rPr>
              <a:t>nner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222" y="2594095"/>
            <a:ext cx="199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h</a:t>
            </a:r>
            <a:r>
              <a:rPr lang="de-DE" dirty="0" err="1" smtClean="0">
                <a:solidFill>
                  <a:schemeClr val="bg1"/>
                </a:solidFill>
              </a:rPr>
              <a:t>oles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improve</a:t>
            </a:r>
            <a:r>
              <a:rPr lang="de-DE" dirty="0" smtClean="0">
                <a:solidFill>
                  <a:schemeClr val="bg1"/>
                </a:solidFill>
              </a:rPr>
              <a:t> fluid </a:t>
            </a:r>
            <a:r>
              <a:rPr lang="de-DE" dirty="0" err="1" smtClean="0">
                <a:solidFill>
                  <a:schemeClr val="bg1"/>
                </a:solidFill>
              </a:rPr>
              <a:t>response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466992" y="1969477"/>
            <a:ext cx="119429" cy="6246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9733085" y="1545743"/>
            <a:ext cx="26378" cy="3621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544300" y="2672862"/>
            <a:ext cx="48358" cy="2637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51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Tahoma</vt:lpstr>
      <vt:lpstr>Office Theme</vt:lpstr>
      <vt:lpstr>Proto-cell: status and plans </vt:lpstr>
      <vt:lpstr>The Proto-cell</vt:lpstr>
      <vt:lpstr>First cryo test run (happening right now)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meter</vt:lpstr>
      <vt:lpstr>What's next 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Axelbru</dc:creator>
  <cp:lastModifiedBy>Axelbru</cp:lastModifiedBy>
  <cp:revision>37</cp:revision>
  <dcterms:created xsi:type="dcterms:W3CDTF">2024-02-15T12:30:28Z</dcterms:created>
  <dcterms:modified xsi:type="dcterms:W3CDTF">2024-02-20T15:59:35Z</dcterms:modified>
</cp:coreProperties>
</file>